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5" r:id="rId75"/>
    <p:sldId id="326" r:id="rId76"/>
    <p:sldId id="364" r:id="rId77"/>
    <p:sldId id="370" r:id="rId78"/>
    <p:sldId id="397" r:id="rId79"/>
    <p:sldId id="327" r:id="rId80"/>
    <p:sldId id="328" r:id="rId81"/>
    <p:sldId id="329" r:id="rId82"/>
    <p:sldId id="330" r:id="rId83"/>
    <p:sldId id="331" r:id="rId84"/>
    <p:sldId id="332" r:id="rId85"/>
    <p:sldId id="333" r:id="rId86"/>
    <p:sldId id="335" r:id="rId87"/>
    <p:sldId id="336" r:id="rId88"/>
    <p:sldId id="337" r:id="rId89"/>
    <p:sldId id="338" r:id="rId90"/>
    <p:sldId id="339" r:id="rId91"/>
    <p:sldId id="340" r:id="rId92"/>
    <p:sldId id="341" r:id="rId93"/>
    <p:sldId id="500"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99" r:id="rId144"/>
    <p:sldId id="445" r:id="rId145"/>
    <p:sldId id="447" r:id="rId146"/>
    <p:sldId id="449" r:id="rId147"/>
    <p:sldId id="451" r:id="rId148"/>
    <p:sldId id="453" r:id="rId149"/>
    <p:sldId id="455" r:id="rId150"/>
    <p:sldId id="457" r:id="rId151"/>
    <p:sldId id="376" r:id="rId152"/>
    <p:sldId id="402" r:id="rId153"/>
    <p:sldId id="403" r:id="rId154"/>
    <p:sldId id="458" r:id="rId155"/>
    <p:sldId id="459" r:id="rId156"/>
    <p:sldId id="460" r:id="rId157"/>
    <p:sldId id="461" r:id="rId158"/>
    <p:sldId id="462" r:id="rId159"/>
    <p:sldId id="464" r:id="rId160"/>
    <p:sldId id="465" r:id="rId161"/>
    <p:sldId id="466" r:id="rId162"/>
    <p:sldId id="468" r:id="rId163"/>
    <p:sldId id="469" r:id="rId164"/>
    <p:sldId id="470" r:id="rId165"/>
    <p:sldId id="472" r:id="rId166"/>
    <p:sldId id="473" r:id="rId167"/>
    <p:sldId id="474" r:id="rId168"/>
    <p:sldId id="475" r:id="rId169"/>
    <p:sldId id="476" r:id="rId170"/>
    <p:sldId id="477" r:id="rId171"/>
    <p:sldId id="350" r:id="rId172"/>
    <p:sldId id="351" r:id="rId173"/>
    <p:sldId id="352" r:id="rId174"/>
    <p:sldId id="374" r:id="rId175"/>
    <p:sldId id="389" r:id="rId176"/>
    <p:sldId id="478" r:id="rId177"/>
    <p:sldId id="479" r:id="rId178"/>
    <p:sldId id="480" r:id="rId179"/>
    <p:sldId id="481" r:id="rId180"/>
    <p:sldId id="482" r:id="rId181"/>
    <p:sldId id="498" r:id="rId182"/>
    <p:sldId id="483" r:id="rId183"/>
    <p:sldId id="484" r:id="rId184"/>
    <p:sldId id="497" r:id="rId185"/>
    <p:sldId id="485" r:id="rId186"/>
    <p:sldId id="486" r:id="rId187"/>
    <p:sldId id="487" r:id="rId188"/>
    <p:sldId id="358" r:id="rId189"/>
    <p:sldId id="488" r:id="rId190"/>
    <p:sldId id="381" r:id="rId191"/>
    <p:sldId id="489" r:id="rId192"/>
    <p:sldId id="490" r:id="rId193"/>
    <p:sldId id="491" r:id="rId194"/>
    <p:sldId id="492" r:id="rId195"/>
    <p:sldId id="493" r:id="rId196"/>
    <p:sldId id="494" r:id="rId197"/>
    <p:sldId id="495" r:id="rId198"/>
    <p:sldId id="366" r:id="rId199"/>
    <p:sldId id="375" r:id="rId200"/>
    <p:sldId id="377" r:id="rId201"/>
    <p:sldId id="378" r:id="rId202"/>
    <p:sldId id="379" r:id="rId203"/>
    <p:sldId id="384" r:id="rId204"/>
    <p:sldId id="369" r:id="rId205"/>
    <p:sldId id="380" r:id="rId206"/>
    <p:sldId id="382" r:id="rId207"/>
    <p:sldId id="383" r:id="rId208"/>
    <p:sldId id="391" r:id="rId209"/>
    <p:sldId id="347" r:id="rId210"/>
    <p:sldId id="496"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5"/>
    <p:restoredTop sz="94599"/>
  </p:normalViewPr>
  <p:slideViewPr>
    <p:cSldViewPr snapToGrid="0" snapToObjects="1">
      <p:cViewPr varScale="1">
        <p:scale>
          <a:sx n="90" d="100"/>
          <a:sy n="90" d="100"/>
        </p:scale>
        <p:origin x="20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10/10/20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10/10/20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7.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8.xml"/><Relationship Id="rId4" Type="http://schemas.openxmlformats.org/officeDocument/2006/relationships/slide" Target="slide199.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 Target="slide2.xml"/><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2.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7.xml"/><Relationship Id="rId7" Type="http://schemas.openxmlformats.org/officeDocument/2006/relationships/slide" Target="slide134.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77.xml"/><Relationship Id="rId7" Type="http://schemas.openxmlformats.org/officeDocument/2006/relationships/slide" Target="slide151.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8.xml"/></Relationships>
</file>

<file path=ppt/slides/_rels/slide139.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38.xml"/><Relationship Id="rId7" Type="http://schemas.openxmlformats.org/officeDocument/2006/relationships/slide" Target="slide151.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19.png"/><Relationship Id="rId4" Type="http://schemas.openxmlformats.org/officeDocument/2006/relationships/image" Target="../media/image218.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8.xml"/><Relationship Id="rId7" Type="http://schemas.openxmlformats.org/officeDocument/2006/relationships/slide" Target="slide133.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2.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slide" Target="slide199.xm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2.xml"/><Relationship Id="rId7" Type="http://schemas.openxmlformats.org/officeDocument/2006/relationships/image" Target="../media/image247.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slide" Target="slide199.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slide" Target="slide199.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199.xml"/><Relationship Id="rId4" Type="http://schemas.openxmlformats.org/officeDocument/2006/relationships/slide" Target="slide133.xml"/></Relationships>
</file>

<file path=ppt/slides/_rels/slide175.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6.xml"/><Relationship Id="rId9"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9.xml"/><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4.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5.xml"/><Relationship Id="rId5" Type="http://schemas.openxmlformats.org/officeDocument/2006/relationships/slide" Target="slide166.xml"/><Relationship Id="rId4" Type="http://schemas.openxmlformats.org/officeDocument/2006/relationships/image" Target="../media/image295.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298.png"/><Relationship Id="rId4" Type="http://schemas.openxmlformats.org/officeDocument/2006/relationships/image" Target="../media/image297.png"/></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10.xml"/></Relationships>
</file>

<file path=ppt/slides/_rels/slide1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6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6.xml"/><Relationship Id="rId4" Type="http://schemas.openxmlformats.org/officeDocument/2006/relationships/slide" Target="slide15.xml"/></Relationships>
</file>

<file path=ppt/slides/_rels/slide199.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183.xml"/><Relationship Id="rId5" Type="http://schemas.openxmlformats.org/officeDocument/2006/relationships/slide" Target="slide188.xml"/><Relationship Id="rId4" Type="http://schemas.openxmlformats.org/officeDocument/2006/relationships/slide" Target="slide30.xml"/><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01.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198.xml"/><Relationship Id="rId4" Type="http://schemas.openxmlformats.org/officeDocument/2006/relationships/slide" Target="slide29.xml"/></Relationships>
</file>

<file path=ppt/slides/_rels/slide203.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3.xml"/><Relationship Id="rId3" Type="http://schemas.openxmlformats.org/officeDocument/2006/relationships/slide" Target="slide39.xml"/><Relationship Id="rId7" Type="http://schemas.openxmlformats.org/officeDocument/2006/relationships/slide" Target="slide164.xml"/><Relationship Id="rId12" Type="http://schemas.openxmlformats.org/officeDocument/2006/relationships/slide" Target="slide145.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6.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4.xml.rels><?xml version="1.0" encoding="UTF-8" standalone="yes"?>
<Relationships xmlns="http://schemas.openxmlformats.org/package/2006/relationships"><Relationship Id="rId3" Type="http://schemas.openxmlformats.org/officeDocument/2006/relationships/slide" Target="slide76.xml"/><Relationship Id="rId7" Type="http://schemas.openxmlformats.org/officeDocument/2006/relationships/slide" Target="slide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9.xml"/><Relationship Id="rId4" Type="http://schemas.openxmlformats.org/officeDocument/2006/relationships/slide" Target="slide173.xml"/></Relationships>
</file>

<file path=ppt/slides/_rels/slide205.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90.xml"/><Relationship Id="rId4" Type="http://schemas.openxmlformats.org/officeDocument/2006/relationships/slide" Target="slide199.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15.xml"/><Relationship Id="rId7" Type="http://schemas.openxmlformats.org/officeDocument/2006/relationships/slide" Target="slide151.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9.xml"/><Relationship Id="rId7" Type="http://schemas.openxmlformats.org/officeDocument/2006/relationships/slide" Target="slide115.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7.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slide" Target="slide77.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9.xml"/><Relationship Id="rId7" Type="http://schemas.openxmlformats.org/officeDocument/2006/relationships/image" Target="../media/image13.png"/><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1.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8.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1.xml"/><Relationship Id="rId14" Type="http://schemas.openxmlformats.org/officeDocument/2006/relationships/slide" Target="slide79.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7.xml"/><Relationship Id="rId12"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3.xml"/><Relationship Id="rId9" Type="http://schemas.openxmlformats.org/officeDocument/2006/relationships/slide" Target="slide206.xml"/></Relationships>
</file>

<file path=ppt/slides/_rels/slide53.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99.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xml"/><Relationship Id="rId7" Type="http://schemas.openxmlformats.org/officeDocument/2006/relationships/slide" Target="slide199.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8.xml"/><Relationship Id="rId9" Type="http://schemas.openxmlformats.org/officeDocument/2006/relationships/slide" Target="slide77.xml"/></Relationships>
</file>

<file path=ppt/slides/_rels/slide77.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4.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1.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99.xml"/><Relationship Id="rId7" Type="http://schemas.openxmlformats.org/officeDocument/2006/relationships/image" Target="../media/image85.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slide" Target="slide29.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7.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136.xml"/><Relationship Id="rId4" Type="http://schemas.openxmlformats.org/officeDocument/2006/relationships/slide" Target="slide148.xml"/></Relationships>
</file>

<file path=ppt/slides/_rels/slide96.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77.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8.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9.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
        <p:nvSpPr>
          <p:cNvPr id="5" name="TextBox 4">
            <a:extLst>
              <a:ext uri="{FF2B5EF4-FFF2-40B4-BE49-F238E27FC236}">
                <a16:creationId xmlns:a16="http://schemas.microsoft.com/office/drawing/2014/main" id="{983F9EBA-4478-3247-A666-2DA4DF52FD2C}"/>
              </a:ext>
            </a:extLst>
          </p:cNvPr>
          <p:cNvSpPr txBox="1"/>
          <p:nvPr/>
        </p:nvSpPr>
        <p:spPr>
          <a:xfrm>
            <a:off x="3825240" y="5181600"/>
            <a:ext cx="7848600" cy="646331"/>
          </a:xfrm>
          <a:prstGeom prst="rect">
            <a:avLst/>
          </a:prstGeom>
          <a:noFill/>
        </p:spPr>
        <p:txBody>
          <a:bodyPr wrap="square" rtlCol="0">
            <a:spAutoFit/>
          </a:bodyPr>
          <a:lstStyle/>
          <a:p>
            <a:r>
              <a:rPr lang="en-US" dirty="0"/>
              <a:t>Because this spell is placed at a different level than it is in the Warlock spell list, a Cleric is able to learn it as a cantrip and it is not a High Magic spell.</a:t>
            </a:r>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Autofit/>
          </a:bodyPr>
          <a:lstStyle/>
          <a:p>
            <a:r>
              <a:rPr lang="en-US" sz="1600"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who were not affected by the original effect causing the loss (as in, you cannot move the hp lost from any of your thralls or yourself to yourself). An abjuration level 4 wizard can Counter-spell this kind of thing, in which case use the rules in </a:t>
            </a:r>
            <a:r>
              <a:rPr lang="en-US" sz="1600" dirty="0">
                <a:hlinkClick r:id="rId2" action="ppaction://hlinksldjump"/>
              </a:rPr>
              <a:t>Abjuration</a:t>
            </a:r>
            <a:r>
              <a:rPr lang="en-US" sz="1600" dirty="0"/>
              <a:t>.</a:t>
            </a:r>
          </a:p>
          <a:p>
            <a:r>
              <a:rPr lang="en-US" sz="1600"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sz="1600" dirty="0">
                <a:hlinkClick r:id="rId3" action="ppaction://hlinksldjump"/>
              </a:rPr>
              <a:t>Schools of Magic</a:t>
            </a:r>
            <a:r>
              <a:rPr lang="en-US" sz="1600" dirty="0"/>
              <a:t>. You can give permanent control of undead under your control to </a:t>
            </a:r>
            <a:r>
              <a:rPr lang="en-US" sz="1600" dirty="0">
                <a:hlinkClick r:id="" action="ppaction://hlinkshowjump?jump=nextslide"/>
              </a:rPr>
              <a:t>wights</a:t>
            </a:r>
            <a:r>
              <a:rPr lang="en-US" sz="1600" dirty="0"/>
              <a:t> under your control provided this never exceeds 12 undead creatures under the direct control of a </a:t>
            </a:r>
            <a:r>
              <a:rPr lang="en-US" sz="1600" dirty="0">
                <a:hlinkClick r:id="rId4" action="ppaction://hlinksldjump"/>
              </a:rPr>
              <a:t>wight</a:t>
            </a:r>
            <a:r>
              <a:rPr lang="en-US" sz="1600" dirty="0"/>
              <a:t>. You can use this feature to make  tiered hierarchy to your undead army and only have to expend 8</a:t>
            </a:r>
            <a:r>
              <a:rPr lang="en-US" sz="1600" baseline="30000" dirty="0"/>
              <a:t>th</a:t>
            </a:r>
            <a:r>
              <a:rPr lang="en-US" sz="1600"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sz="1600" dirty="0">
                <a:hlinkClick r:id="rId5" action="ppaction://hlinksldjump"/>
              </a:rPr>
              <a:t>Ghasts</a:t>
            </a:r>
            <a:r>
              <a:rPr lang="en-US" sz="1600" dirty="0"/>
              <a:t> on the ground with your </a:t>
            </a:r>
            <a:r>
              <a:rPr lang="en-US" sz="1600" dirty="0">
                <a:hlinkClick r:id="rId6" action="ppaction://hlinksldjump"/>
              </a:rPr>
              <a:t>zombie</a:t>
            </a:r>
            <a:r>
              <a:rPr lang="en-US" sz="1600"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5"/>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6"/>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pic>
        <p:nvPicPr>
          <p:cNvPr id="9" name="Content Placeholder 4">
            <a:extLst>
              <a:ext uri="{FF2B5EF4-FFF2-40B4-BE49-F238E27FC236}">
                <a16:creationId xmlns:a16="http://schemas.microsoft.com/office/drawing/2014/main" id="{4C303815-BB89-0C49-8953-00A6035CF8B7}"/>
              </a:ext>
            </a:extLst>
          </p:cNvPr>
          <p:cNvPicPr>
            <a:picLocks noChangeAspect="1"/>
          </p:cNvPicPr>
          <p:nvPr/>
        </p:nvPicPr>
        <p:blipFill>
          <a:blip r:embed="rId7"/>
          <a:stretch>
            <a:fillRect/>
          </a:stretch>
        </p:blipFill>
        <p:spPr>
          <a:xfrm>
            <a:off x="6791325" y="1813719"/>
            <a:ext cx="3924300" cy="1130300"/>
          </a:xfrm>
          <a:prstGeom prst="rect">
            <a:avLst/>
          </a:prstGeom>
        </p:spPr>
      </p:pic>
      <p:sp>
        <p:nvSpPr>
          <p:cNvPr id="3" name="TextBox 2">
            <a:extLst>
              <a:ext uri="{FF2B5EF4-FFF2-40B4-BE49-F238E27FC236}">
                <a16:creationId xmlns:a16="http://schemas.microsoft.com/office/drawing/2014/main" id="{F0DAC028-77A7-1843-8AB3-F0C404B8926D}"/>
              </a:ext>
            </a:extLst>
          </p:cNvPr>
          <p:cNvSpPr txBox="1"/>
          <p:nvPr/>
        </p:nvSpPr>
        <p:spPr>
          <a:xfrm>
            <a:off x="5303044" y="2871788"/>
            <a:ext cx="6900862" cy="1200329"/>
          </a:xfrm>
          <a:prstGeom prst="rect">
            <a:avLst/>
          </a:prstGeom>
          <a:noFill/>
        </p:spPr>
        <p:txBody>
          <a:bodyPr wrap="square" rtlCol="0">
            <a:spAutoFit/>
          </a:bodyPr>
          <a:lstStyle/>
          <a:p>
            <a:r>
              <a:rPr lang="en-US" dirty="0"/>
              <a:t>Arcane Sword can be cast as a level 5 spell, but is considered a level 7 spell for the purpose of ignoring Globe of Invulnerability and a creature’s “Limited magic immunity” (such as that of a Rakshasa) that prohibits being unwillingly affected by a spell of 6</a:t>
            </a:r>
            <a:r>
              <a:rPr lang="en-US" baseline="30000" dirty="0"/>
              <a:t>th</a:t>
            </a:r>
            <a:r>
              <a:rPr lang="en-US" dirty="0"/>
              <a:t> level or lower.</a:t>
            </a:r>
          </a:p>
        </p:txBody>
      </p:sp>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3"/>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FDD9-A1DA-E74A-B866-652D22E06242}"/>
              </a:ext>
            </a:extLst>
          </p:cNvPr>
          <p:cNvSpPr>
            <a:spLocks noGrp="1"/>
          </p:cNvSpPr>
          <p:nvPr>
            <p:ph type="title"/>
          </p:nvPr>
        </p:nvSpPr>
        <p:spPr>
          <a:xfrm>
            <a:off x="822435" y="99000"/>
            <a:ext cx="10515600" cy="1325563"/>
          </a:xfrm>
        </p:spPr>
        <p:txBody>
          <a:bodyPr/>
          <a:lstStyle/>
          <a:p>
            <a:r>
              <a:rPr lang="en-US" dirty="0"/>
              <a:t>Illusion level 2 continued</a:t>
            </a:r>
          </a:p>
        </p:txBody>
      </p:sp>
      <p:pic>
        <p:nvPicPr>
          <p:cNvPr id="4" name="Content Placeholder 3">
            <a:extLst>
              <a:ext uri="{FF2B5EF4-FFF2-40B4-BE49-F238E27FC236}">
                <a16:creationId xmlns:a16="http://schemas.microsoft.com/office/drawing/2014/main" id="{EBA2B2B8-2667-FF40-8376-C5B8B8023A22}"/>
              </a:ext>
            </a:extLst>
          </p:cNvPr>
          <p:cNvPicPr>
            <a:picLocks noGrp="1" noChangeAspect="1"/>
          </p:cNvPicPr>
          <p:nvPr>
            <p:ph idx="1"/>
          </p:nvPr>
        </p:nvPicPr>
        <p:blipFill>
          <a:blip r:embed="rId2"/>
          <a:stretch>
            <a:fillRect/>
          </a:stretch>
        </p:blipFill>
        <p:spPr>
          <a:xfrm>
            <a:off x="952281" y="1690688"/>
            <a:ext cx="3949700" cy="1168400"/>
          </a:xfrm>
          <a:prstGeom prst="rect">
            <a:avLst/>
          </a:prstGeom>
        </p:spPr>
      </p:pic>
      <p:sp>
        <p:nvSpPr>
          <p:cNvPr id="5" name="Rectangle 4">
            <a:extLst>
              <a:ext uri="{FF2B5EF4-FFF2-40B4-BE49-F238E27FC236}">
                <a16:creationId xmlns:a16="http://schemas.microsoft.com/office/drawing/2014/main" id="{51C4C469-FFAE-3E4B-9489-807A8B5CBCF0}"/>
              </a:ext>
            </a:extLst>
          </p:cNvPr>
          <p:cNvSpPr/>
          <p:nvPr/>
        </p:nvSpPr>
        <p:spPr>
          <a:xfrm>
            <a:off x="1340069" y="2222938"/>
            <a:ext cx="835572" cy="23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97846-E93B-574E-842D-6F449586AE74}"/>
              </a:ext>
            </a:extLst>
          </p:cNvPr>
          <p:cNvSpPr txBox="1"/>
          <p:nvPr/>
        </p:nvSpPr>
        <p:spPr>
          <a:xfrm>
            <a:off x="4778141" y="948690"/>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3"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501560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557939" y="15549"/>
            <a:ext cx="10515600" cy="735013"/>
          </a:xfrm>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29314" y="479098"/>
            <a:ext cx="12062686" cy="5964563"/>
          </a:xfrm>
        </p:spPr>
        <p:txBody>
          <a:bodyPr>
            <a:noAutofit/>
          </a:bodyPr>
          <a:lstStyle/>
          <a:p>
            <a:pPr marL="0" indent="0">
              <a:buNone/>
            </a:pPr>
            <a:r>
              <a:rPr lang="en-US" sz="1400" dirty="0"/>
              <a:t>Illusory Dragon</a:t>
            </a:r>
          </a:p>
          <a:p>
            <a:pPr marL="0" indent="0">
              <a:buNone/>
            </a:pPr>
            <a:r>
              <a:rPr lang="en-US" sz="1400" dirty="0"/>
              <a:t>Casting time: </a:t>
            </a:r>
            <a:r>
              <a:rPr lang="en-US" sz="1400" b="1" dirty="0"/>
              <a:t>1 Action</a:t>
            </a:r>
            <a:r>
              <a:rPr lang="en-US" sz="1400" dirty="0"/>
              <a:t> </a:t>
            </a:r>
            <a:br>
              <a:rPr lang="en-US" sz="1400" dirty="0"/>
            </a:br>
            <a:r>
              <a:rPr lang="en-US" sz="1400" dirty="0"/>
              <a:t>Range: </a:t>
            </a:r>
            <a:r>
              <a:rPr lang="en-US" sz="1400" b="1" dirty="0"/>
              <a:t>120 feet</a:t>
            </a:r>
            <a:r>
              <a:rPr lang="en-US" sz="1400" dirty="0"/>
              <a:t> </a:t>
            </a:r>
            <a:br>
              <a:rPr lang="en-US" sz="1400" dirty="0"/>
            </a:br>
            <a:r>
              <a:rPr lang="en-US" sz="1400" dirty="0"/>
              <a:t>Components: </a:t>
            </a:r>
            <a:r>
              <a:rPr lang="en-US" sz="1400" b="1" dirty="0"/>
              <a:t>S</a:t>
            </a:r>
            <a:r>
              <a:rPr lang="en-US" sz="1400" dirty="0"/>
              <a:t> </a:t>
            </a:r>
            <a:br>
              <a:rPr lang="en-US" sz="1400" dirty="0"/>
            </a:br>
            <a:r>
              <a:rPr lang="en-US" sz="1400" dirty="0"/>
              <a:t>Duration: </a:t>
            </a:r>
            <a:r>
              <a:rPr lang="en-US" sz="1400" b="1" dirty="0"/>
              <a:t>Concentration, up to 1 minute</a:t>
            </a:r>
            <a:r>
              <a:rPr lang="en-US" sz="1400" dirty="0"/>
              <a:t> </a:t>
            </a:r>
            <a:br>
              <a:rPr lang="en-US" sz="1400" dirty="0"/>
            </a:br>
            <a:r>
              <a:rPr lang="en-US" sz="1400" dirty="0"/>
              <a:t>Even though this is an illusion spell that can deal damage, </a:t>
            </a:r>
            <a:r>
              <a:rPr lang="en-US" sz="1400" dirty="0">
                <a:hlinkClick r:id="rId2" action="ppaction://hlinksldjump"/>
              </a:rPr>
              <a:t>Ring</a:t>
            </a:r>
            <a:r>
              <a:rPr lang="en-US" sz="1400" dirty="0"/>
              <a:t> bearers are not inherently immune to its damage, but they are immune to the frightened condition it generates if it is cast by a non-Ring-bearer (as they are to Enchantments).</a:t>
            </a:r>
          </a:p>
          <a:p>
            <a:pPr marL="0" indent="0">
              <a:buNone/>
            </a:pPr>
            <a:r>
              <a:rPr lang="en-US" sz="1400" dirty="0"/>
              <a:t>By gathering threads of shadow material from the </a:t>
            </a:r>
            <a:r>
              <a:rPr lang="en-US" sz="1400" dirty="0" err="1"/>
              <a:t>Shadowfell</a:t>
            </a:r>
            <a:r>
              <a:rPr lang="en-US" sz="1400" dirty="0"/>
              <a:t>, you create a Huge shadowy dragon in an unoccupied space that you can see within range. The illusion lasts for the spell’s duration and occupies its space, as if it were a creature.</a:t>
            </a:r>
            <a:br>
              <a:rPr lang="en-US" sz="1400" dirty="0"/>
            </a:br>
            <a:r>
              <a:rPr lang="en-US" sz="1400"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sz="1400" dirty="0"/>
            </a:br>
            <a:r>
              <a:rPr lang="en-US" sz="1400"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sz="1400" dirty="0"/>
            </a:br>
            <a:r>
              <a:rPr lang="en-US" sz="1400" dirty="0"/>
              <a:t>chosen damage type on a failed save, or half as much damage on a successful one.</a:t>
            </a:r>
            <a:br>
              <a:rPr lang="en-US" sz="1400" dirty="0"/>
            </a:br>
            <a:r>
              <a:rPr lang="en-US" sz="1400"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a:p>
            <a:pPr marL="0" indent="0">
              <a:buNone/>
            </a:pPr>
            <a:endParaRPr lang="en-US" sz="1400" b="1" dirty="0"/>
          </a:p>
          <a:p>
            <a:pPr marL="0" indent="0">
              <a:buNone/>
            </a:pPr>
            <a:r>
              <a:rPr lang="en-US" sz="1400" b="1" dirty="0"/>
              <a:t>Maddening Darkness</a:t>
            </a:r>
          </a:p>
          <a:p>
            <a:pPr marL="0" indent="0">
              <a:buNone/>
            </a:pPr>
            <a:r>
              <a:rPr lang="en-US" sz="1400" dirty="0"/>
              <a:t>Casting time: </a:t>
            </a:r>
            <a:r>
              <a:rPr lang="en-US" sz="1400" b="1" dirty="0"/>
              <a:t>1 Action</a:t>
            </a:r>
            <a:r>
              <a:rPr lang="en-US" sz="1400" dirty="0"/>
              <a:t> </a:t>
            </a:r>
            <a:br>
              <a:rPr lang="en-US" sz="1400" dirty="0"/>
            </a:br>
            <a:r>
              <a:rPr lang="en-US" sz="1400" dirty="0"/>
              <a:t>Range: </a:t>
            </a:r>
            <a:r>
              <a:rPr lang="en-US" sz="1400" b="1" dirty="0"/>
              <a:t>150 feet</a:t>
            </a:r>
            <a:r>
              <a:rPr lang="en-US" sz="1400" dirty="0"/>
              <a:t> ; Components: </a:t>
            </a:r>
            <a:r>
              <a:rPr lang="en-US" sz="1400" b="1" dirty="0"/>
              <a:t>V, M (a drop of pitch mixed with a drop of mercury)</a:t>
            </a:r>
            <a:r>
              <a:rPr lang="en-US" sz="1400" dirty="0"/>
              <a:t> </a:t>
            </a:r>
            <a:br>
              <a:rPr lang="en-US" sz="1400" dirty="0"/>
            </a:br>
            <a:r>
              <a:rPr lang="en-US" sz="1400" dirty="0"/>
              <a:t>Duration: </a:t>
            </a:r>
            <a:r>
              <a:rPr lang="en-US" sz="1400" b="1" dirty="0"/>
              <a:t>Concentration, up to 10 minutes</a:t>
            </a:r>
            <a:r>
              <a:rPr lang="en-US" sz="1400" dirty="0"/>
              <a:t> </a:t>
            </a:r>
          </a:p>
          <a:p>
            <a:pPr marL="0" indent="0">
              <a:buNone/>
            </a:pPr>
            <a:r>
              <a:rPr lang="en-US" sz="1400" dirty="0"/>
              <a:t>Magical darkness spreads from a point you choose within range to fill a 60—foot—radius sphere until the spell ends. The darkness spreads around corners. A creature with </a:t>
            </a:r>
            <a:r>
              <a:rPr lang="en-US" sz="1400" dirty="0" err="1"/>
              <a:t>darkvision</a:t>
            </a:r>
            <a:r>
              <a:rPr lang="en-US" sz="1400" dirty="0"/>
              <a:t> can’t see through this darkness. Nonmagical light, as well as light created by spells of 8th level or lower, can't illuminate the area. Shrieks, gibbering, and mad laughter can be heard within the sphere. Whenever a creature starts its turn in the sphere, it must make a Wisdom saving throw, taking 8d8 psychic damage on a failed save, or half as much damage on a successful one.</a:t>
            </a:r>
          </a:p>
          <a:p>
            <a:pPr marL="0" indent="0">
              <a:buNone/>
            </a:pPr>
            <a:endParaRPr lang="en-US" sz="14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Tree>
    <p:extLst>
      <p:ext uri="{BB962C8B-B14F-4D97-AF65-F5344CB8AC3E}">
        <p14:creationId xmlns:p14="http://schemas.microsoft.com/office/powerpoint/2010/main" val="3903438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FA8-63D3-BB46-9767-3C511E37B58A}"/>
              </a:ext>
            </a:extLst>
          </p:cNvPr>
          <p:cNvSpPr>
            <a:spLocks noGrp="1"/>
          </p:cNvSpPr>
          <p:nvPr>
            <p:ph type="title"/>
          </p:nvPr>
        </p:nvSpPr>
        <p:spPr/>
        <p:txBody>
          <a:bodyPr/>
          <a:lstStyle/>
          <a:p>
            <a:r>
              <a:rPr lang="en-US" dirty="0"/>
              <a:t>Transmutation level 2 continued</a:t>
            </a:r>
          </a:p>
        </p:txBody>
      </p:sp>
      <p:sp>
        <p:nvSpPr>
          <p:cNvPr id="4" name="TextBox 3">
            <a:extLst>
              <a:ext uri="{FF2B5EF4-FFF2-40B4-BE49-F238E27FC236}">
                <a16:creationId xmlns:a16="http://schemas.microsoft.com/office/drawing/2014/main" id="{905A78B0-3995-F645-A5A5-DDB61BF6A5F2}"/>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Tree>
    <p:extLst>
      <p:ext uri="{BB962C8B-B14F-4D97-AF65-F5344CB8AC3E}">
        <p14:creationId xmlns:p14="http://schemas.microsoft.com/office/powerpoint/2010/main" val="7152396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
        <p:nvSpPr>
          <p:cNvPr id="3" name="TextBox 2">
            <a:extLst>
              <a:ext uri="{FF2B5EF4-FFF2-40B4-BE49-F238E27FC236}">
                <a16:creationId xmlns:a16="http://schemas.microsoft.com/office/drawing/2014/main" id="{8F1D1CD8-312D-1643-8705-0AF6E621237E}"/>
              </a:ext>
            </a:extLst>
          </p:cNvPr>
          <p:cNvSpPr txBox="1"/>
          <p:nvPr/>
        </p:nvSpPr>
        <p:spPr>
          <a:xfrm>
            <a:off x="5715000" y="1935480"/>
            <a:ext cx="2418547" cy="369332"/>
          </a:xfrm>
          <a:prstGeom prst="rect">
            <a:avLst/>
          </a:prstGeom>
          <a:noFill/>
        </p:spPr>
        <p:txBody>
          <a:bodyPr wrap="none" rtlCol="0">
            <a:spAutoFit/>
          </a:bodyPr>
          <a:lstStyle/>
          <a:p>
            <a:r>
              <a:rPr lang="en-US" dirty="0"/>
              <a:t>&lt;- moved to High Magic</a:t>
            </a:r>
          </a:p>
        </p:txBody>
      </p:sp>
      <p:sp>
        <p:nvSpPr>
          <p:cNvPr id="11" name="TextBox 10">
            <a:extLst>
              <a:ext uri="{FF2B5EF4-FFF2-40B4-BE49-F238E27FC236}">
                <a16:creationId xmlns:a16="http://schemas.microsoft.com/office/drawing/2014/main" id="{A993241A-34BC-DF48-837D-CB12C4CC9674}"/>
              </a:ext>
            </a:extLst>
          </p:cNvPr>
          <p:cNvSpPr txBox="1"/>
          <p:nvPr/>
        </p:nvSpPr>
        <p:spPr>
          <a:xfrm>
            <a:off x="5212191" y="4108058"/>
            <a:ext cx="6751209" cy="923330"/>
          </a:xfrm>
          <a:prstGeom prst="rect">
            <a:avLst/>
          </a:prstGeom>
          <a:noFill/>
        </p:spPr>
        <p:txBody>
          <a:bodyPr wrap="square" rtlCol="0">
            <a:spAutoFit/>
          </a:bodyPr>
          <a:lstStyle/>
          <a:p>
            <a:r>
              <a:rPr lang="en-US" dirty="0"/>
              <a:t>&lt;- moved to High Magic as is the one below this message as it does not appear on the cleric spell list AND appears at this same level on one of the following spell lists: {Bard, Druid, Ranger, Sorcerer, Paladin}</a:t>
            </a:r>
          </a:p>
        </p:txBody>
      </p:sp>
    </p:spTree>
    <p:extLst>
      <p:ext uri="{BB962C8B-B14F-4D97-AF65-F5344CB8AC3E}">
        <p14:creationId xmlns:p14="http://schemas.microsoft.com/office/powerpoint/2010/main" val="689806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D585-4C33-0849-8DB5-56E2A1E7427B}"/>
              </a:ext>
            </a:extLst>
          </p:cNvPr>
          <p:cNvSpPr>
            <a:spLocks noGrp="1"/>
          </p:cNvSpPr>
          <p:nvPr>
            <p:ph type="title"/>
          </p:nvPr>
        </p:nvSpPr>
        <p:spPr/>
        <p:txBody>
          <a:bodyPr/>
          <a:lstStyle/>
          <a:p>
            <a:r>
              <a:rPr lang="en-US" dirty="0"/>
              <a:t>Transmutation level 3 continued</a:t>
            </a:r>
          </a:p>
        </p:txBody>
      </p:sp>
      <p:sp>
        <p:nvSpPr>
          <p:cNvPr id="3" name="TextBox 2">
            <a:extLst>
              <a:ext uri="{FF2B5EF4-FFF2-40B4-BE49-F238E27FC236}">
                <a16:creationId xmlns:a16="http://schemas.microsoft.com/office/drawing/2014/main" id="{532C0636-73A1-D846-B4D1-925BEF59BC9C}"/>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
        <p:nvSpPr>
          <p:cNvPr id="4" name="TextBox 3">
            <a:extLst>
              <a:ext uri="{FF2B5EF4-FFF2-40B4-BE49-F238E27FC236}">
                <a16:creationId xmlns:a16="http://schemas.microsoft.com/office/drawing/2014/main" id="{E495E563-EBAC-824B-A95A-8A5EC1027226}"/>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Tree>
    <p:extLst>
      <p:ext uri="{BB962C8B-B14F-4D97-AF65-F5344CB8AC3E}">
        <p14:creationId xmlns:p14="http://schemas.microsoft.com/office/powerpoint/2010/main" val="1842258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
        <p:nvSpPr>
          <p:cNvPr id="3" name="TextBox 2">
            <a:extLst>
              <a:ext uri="{FF2B5EF4-FFF2-40B4-BE49-F238E27FC236}">
                <a16:creationId xmlns:a16="http://schemas.microsoft.com/office/drawing/2014/main" id="{80AF689B-5A7E-DA49-AE7B-1AA4AD326D56}"/>
              </a:ext>
            </a:extLst>
          </p:cNvPr>
          <p:cNvSpPr txBox="1"/>
          <p:nvPr/>
        </p:nvSpPr>
        <p:spPr>
          <a:xfrm>
            <a:off x="6294120" y="5764884"/>
            <a:ext cx="5059680" cy="923330"/>
          </a:xfrm>
          <a:prstGeom prst="rect">
            <a:avLst/>
          </a:prstGeom>
          <a:noFill/>
        </p:spPr>
        <p:txBody>
          <a:bodyPr wrap="square" rtlCol="0">
            <a:spAutoFit/>
          </a:bodyPr>
          <a:lstStyle/>
          <a:p>
            <a:r>
              <a:rPr lang="en-US" dirty="0"/>
              <a:t>Because the above spell is thus placed into the Wizard meta-class’s spell list, it is not a High Magic spell.</a:t>
            </a:r>
          </a:p>
        </p:txBody>
      </p:sp>
    </p:spTree>
    <p:extLst>
      <p:ext uri="{BB962C8B-B14F-4D97-AF65-F5344CB8AC3E}">
        <p14:creationId xmlns:p14="http://schemas.microsoft.com/office/powerpoint/2010/main" val="6534818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pic>
        <p:nvPicPr>
          <p:cNvPr id="7" name="Picture 6">
            <a:extLst>
              <a:ext uri="{FF2B5EF4-FFF2-40B4-BE49-F238E27FC236}">
                <a16:creationId xmlns:a16="http://schemas.microsoft.com/office/drawing/2014/main" id="{9AA7721B-A16B-EE4F-8E1D-A5A31A348180}"/>
              </a:ext>
            </a:extLst>
          </p:cNvPr>
          <p:cNvPicPr>
            <a:picLocks noChangeAspect="1"/>
          </p:cNvPicPr>
          <p:nvPr/>
        </p:nvPicPr>
        <p:blipFill>
          <a:blip r:embed="rId9"/>
          <a:stretch>
            <a:fillRect/>
          </a:stretch>
        </p:blipFill>
        <p:spPr>
          <a:xfrm>
            <a:off x="5526932" y="5662763"/>
            <a:ext cx="3530600" cy="10033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4"/>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pic>
        <p:nvPicPr>
          <p:cNvPr id="12" name="Picture 11">
            <a:extLst>
              <a:ext uri="{FF2B5EF4-FFF2-40B4-BE49-F238E27FC236}">
                <a16:creationId xmlns:a16="http://schemas.microsoft.com/office/drawing/2014/main" id="{C5ED4041-2697-6945-94AA-5F10A8A48576}"/>
              </a:ext>
            </a:extLst>
          </p:cNvPr>
          <p:cNvPicPr>
            <a:picLocks noChangeAspect="1"/>
          </p:cNvPicPr>
          <p:nvPr/>
        </p:nvPicPr>
        <p:blipFill>
          <a:blip r:embed="rId7"/>
          <a:stretch>
            <a:fillRect/>
          </a:stretch>
        </p:blipFill>
        <p:spPr>
          <a:xfrm>
            <a:off x="838200" y="5633768"/>
            <a:ext cx="3517900" cy="1003300"/>
          </a:xfrm>
          <a:prstGeom prst="rect">
            <a:avLst/>
          </a:prstGeom>
        </p:spPr>
      </p:pic>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
        <p:nvSpPr>
          <p:cNvPr id="3" name="TextBox 2">
            <a:extLst>
              <a:ext uri="{FF2B5EF4-FFF2-40B4-BE49-F238E27FC236}">
                <a16:creationId xmlns:a16="http://schemas.microsoft.com/office/drawing/2014/main" id="{11735C98-082F-C049-98F9-FAF141BB7DD0}"/>
              </a:ext>
            </a:extLst>
          </p:cNvPr>
          <p:cNvSpPr txBox="1"/>
          <p:nvPr/>
        </p:nvSpPr>
        <p:spPr>
          <a:xfrm>
            <a:off x="5500687" y="1878429"/>
            <a:ext cx="5986463" cy="3693319"/>
          </a:xfrm>
          <a:prstGeom prst="rect">
            <a:avLst/>
          </a:prstGeom>
          <a:noFill/>
        </p:spPr>
        <p:txBody>
          <a:bodyPr wrap="square" rtlCol="0">
            <a:spAutoFit/>
          </a:bodyPr>
          <a:lstStyle/>
          <a:p>
            <a:r>
              <a:rPr lang="en-US" dirty="0"/>
              <a:t>Steel </a:t>
            </a:r>
            <a:r>
              <a:rPr lang="en-US"/>
              <a:t>Wind Strike</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S, M (a melee weapon worth at least 1 </a:t>
            </a:r>
            <a:r>
              <a:rPr lang="en-US" b="1" dirty="0" err="1"/>
              <a:t>sp</a:t>
            </a:r>
            <a:r>
              <a:rPr lang="en-US" b="1" dirty="0"/>
              <a:t>)</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flourish the weapon used in the casting and then vanish to strike like the wind. Choose up to five creatures you can see within range. Make a melee spell attack against each target. On a hit, a target takes 6d10 force damage.</a:t>
            </a:r>
            <a:br>
              <a:rPr lang="en-US" dirty="0"/>
            </a:br>
            <a:r>
              <a:rPr lang="en-US" dirty="0"/>
              <a:t>You can then teleport to an unoccupied space you can see within 5 feet of one of the targets you hit or missed.</a:t>
            </a:r>
          </a:p>
          <a:p>
            <a:endParaRPr lang="en-US" dirty="0"/>
          </a:p>
        </p:txBody>
      </p:sp>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
        <p:nvSpPr>
          <p:cNvPr id="7" name="TextBox 6">
            <a:extLst>
              <a:ext uri="{FF2B5EF4-FFF2-40B4-BE49-F238E27FC236}">
                <a16:creationId xmlns:a16="http://schemas.microsoft.com/office/drawing/2014/main" id="{E7BC4539-594C-BA4A-B288-D341B56F4506}"/>
              </a:ext>
            </a:extLst>
          </p:cNvPr>
          <p:cNvSpPr txBox="1"/>
          <p:nvPr/>
        </p:nvSpPr>
        <p:spPr>
          <a:xfrm>
            <a:off x="4762500" y="1582996"/>
            <a:ext cx="7124700" cy="4832092"/>
          </a:xfrm>
          <a:prstGeom prst="rect">
            <a:avLst/>
          </a:prstGeom>
          <a:noFill/>
        </p:spPr>
        <p:txBody>
          <a:bodyPr wrap="square" rtlCol="0">
            <a:spAutoFit/>
          </a:bodyPr>
          <a:lstStyle/>
          <a:p>
            <a:r>
              <a:rPr lang="en-US" sz="1400" dirty="0"/>
              <a:t>Whirlwind</a:t>
            </a:r>
            <a:br>
              <a:rPr lang="en-US" sz="1400" dirty="0"/>
            </a:br>
            <a:r>
              <a:rPr lang="en-US" sz="1400" dirty="0"/>
              <a:t>Casting time: </a:t>
            </a:r>
            <a:r>
              <a:rPr lang="en-US" sz="1400" b="1" dirty="0"/>
              <a:t>1 Action</a:t>
            </a:r>
            <a:r>
              <a:rPr lang="en-US" sz="1400" dirty="0"/>
              <a:t> </a:t>
            </a:r>
            <a:br>
              <a:rPr lang="en-US" sz="1400" dirty="0"/>
            </a:br>
            <a:r>
              <a:rPr lang="en-US" sz="1400" dirty="0"/>
              <a:t>Range: </a:t>
            </a:r>
            <a:r>
              <a:rPr lang="en-US" sz="1400" b="1" dirty="0"/>
              <a:t>300 feet</a:t>
            </a:r>
            <a:r>
              <a:rPr lang="en-US" sz="1400" dirty="0"/>
              <a:t> </a:t>
            </a:r>
            <a:br>
              <a:rPr lang="en-US" sz="1400" dirty="0"/>
            </a:br>
            <a:r>
              <a:rPr lang="en-US" sz="1400" dirty="0"/>
              <a:t>Components: </a:t>
            </a:r>
            <a:r>
              <a:rPr lang="en-US" sz="1400" b="1" dirty="0"/>
              <a:t>V, M (a piece of straw)</a:t>
            </a:r>
            <a:r>
              <a:rPr lang="en-US" sz="1400" dirty="0"/>
              <a:t> </a:t>
            </a:r>
            <a:br>
              <a:rPr lang="en-US" sz="1400" dirty="0"/>
            </a:br>
            <a:r>
              <a:rPr lang="en-US" sz="1400" dirty="0"/>
              <a:t>Duration: </a:t>
            </a:r>
            <a:r>
              <a:rPr lang="en-US" sz="1400" b="1" dirty="0"/>
              <a:t>Concentration, up to 1 minute</a:t>
            </a:r>
            <a:r>
              <a:rPr lang="en-US" sz="1400" dirty="0"/>
              <a:t> </a:t>
            </a:r>
            <a:br>
              <a:rPr lang="en-US" sz="1400" dirty="0"/>
            </a:br>
            <a:endParaRPr lang="en-US" sz="1400" dirty="0"/>
          </a:p>
          <a:p>
            <a:r>
              <a:rPr lang="en-US" sz="1400" dirty="0"/>
              <a:t>A whirlwind howls down to a point that you can see on the ground within range. The whirlwind is a 10-foot-radius, 30-foot-high cylinder centered on that point. Until the spell ends, you can use your action to move the whirlwind up to 30 feet in any direction along the ground. The whirlwind sucks up any Medium or smaller objects that aren’t secured to anything and that aren’t worn or carried by anyone.</a:t>
            </a:r>
            <a:br>
              <a:rPr lang="en-US" sz="1400" dirty="0"/>
            </a:br>
            <a:r>
              <a:rPr lang="en-US" sz="1400" dirty="0"/>
              <a:t>A creature must make a Dexterity saving throw the first time on a turn that it enters the</a:t>
            </a:r>
            <a:br>
              <a:rPr lang="en-US" sz="1400" dirty="0"/>
            </a:br>
            <a:r>
              <a:rPr lang="en-US" sz="1400" dirty="0"/>
              <a:t>whirlwind or that the whirlwind enters its space, including when the whirlwind first appears. A creature takes 10d6 bludgeoning damage on a failed save, or half as much damage on a successful one. In addition, a Large or smaller creature that fails the save must succeed on a Strength saving throw or become restrained in the whirlwind until the spell ends. When a creature starts its turn restrained by the whirlwind, the creature is pulled 5 feet higher inside it, unless the creature is at the top.</a:t>
            </a:r>
            <a:br>
              <a:rPr lang="en-US" sz="1400" dirty="0"/>
            </a:br>
            <a:r>
              <a:rPr lang="en-US" sz="1400" dirty="0"/>
              <a:t>A restrained creature moves with the whirlwind and falls when the spell ends, unless the creature has some means to stay aloft. A restrained creature can use an action to make a Strength or Dexterity check against your spell save DC. If successful, the creature is no longer restrained by the whirlwind and is hurled 3d6 × 10 feet away from it in a random direction.</a:t>
            </a:r>
          </a:p>
        </p:txBody>
      </p:sp>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pic>
        <p:nvPicPr>
          <p:cNvPr id="9" name="Content Placeholder 4">
            <a:extLst>
              <a:ext uri="{FF2B5EF4-FFF2-40B4-BE49-F238E27FC236}">
                <a16:creationId xmlns:a16="http://schemas.microsoft.com/office/drawing/2014/main" id="{A3C5C6CC-73CD-394D-A582-B1232EB065C7}"/>
              </a:ext>
            </a:extLst>
          </p:cNvPr>
          <p:cNvPicPr>
            <a:picLocks noChangeAspect="1"/>
          </p:cNvPicPr>
          <p:nvPr/>
        </p:nvPicPr>
        <p:blipFill>
          <a:blip r:embed="rId5"/>
          <a:stretch>
            <a:fillRect/>
          </a:stretch>
        </p:blipFill>
        <p:spPr>
          <a:xfrm>
            <a:off x="850900" y="3778251"/>
            <a:ext cx="3937000" cy="12065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3" name="TextBox 2">
            <a:extLst>
              <a:ext uri="{FF2B5EF4-FFF2-40B4-BE49-F238E27FC236}">
                <a16:creationId xmlns:a16="http://schemas.microsoft.com/office/drawing/2014/main" id="{F2653C5B-67E1-414D-A2A6-D8B31728673E}"/>
              </a:ext>
            </a:extLst>
          </p:cNvPr>
          <p:cNvSpPr txBox="1"/>
          <p:nvPr/>
        </p:nvSpPr>
        <p:spPr>
          <a:xfrm>
            <a:off x="1" y="3535679"/>
            <a:ext cx="12029090" cy="3139321"/>
          </a:xfrm>
          <a:prstGeom prst="rect">
            <a:avLst/>
          </a:prstGeom>
          <a:noFill/>
        </p:spPr>
        <p:txBody>
          <a:bodyPr wrap="square" rtlCol="0">
            <a:spAutoFit/>
          </a:bodyPr>
          <a:lstStyle/>
          <a:p>
            <a:r>
              <a:rPr lang="en-US" dirty="0"/>
              <a:t>Commune: Casting time: 1 minute, Components: V, S, M (a sterling silver bowl filled with 1 gallon of water), Duration: as long as your Patron wishes to talk, Range: self.</a:t>
            </a:r>
          </a:p>
          <a:p>
            <a:r>
              <a:rPr lang="en-US" dirty="0"/>
              <a:t>You are able to talk with your patron as long as your patron is not killed or otherwise personally incapacitated (such as with the High Magic ritual of the Myriad most similar to Imprisonment, or </a:t>
            </a:r>
            <a:r>
              <a:rPr lang="en-US" dirty="0" err="1"/>
              <a:t>Feeblemind</a:t>
            </a:r>
            <a:r>
              <a:rPr lang="en-US" dirty="0"/>
              <a:t>. If you exist in a timeline that is not causally related to the timeline your patron exists in (and none of the above have happened to the patron), then the one you are talking to is an instantiation of the patron inside your head consistent to the last time you were in an area causally related to your patron. (The lack of a causal relationship would only occur if you had since been inside of a spinning black hole and then used either reverse gravity or something similar to get back out of it and thus entered a universe on a separate end of the extended Penrose diagram. Just simply going to an area past the particle horizon of an expanding universe is still magically consistent with being within a causal relationship with your patron due to the fact that temporal consistency is defined by the areas of dark energy themselves preventing the use of teleport or scrying from themselves being able to allow closed time-like curves.) </a:t>
            </a:r>
          </a:p>
        </p:txBody>
      </p:sp>
    </p:spTree>
    <p:extLst>
      <p:ext uri="{BB962C8B-B14F-4D97-AF65-F5344CB8AC3E}">
        <p14:creationId xmlns:p14="http://schemas.microsoft.com/office/powerpoint/2010/main" val="185516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Casting time: </a:t>
            </a:r>
            <a:r>
              <a:rPr lang="en-US" b="1" dirty="0"/>
              <a:t>1 Action</a:t>
            </a:r>
            <a:r>
              <a:rPr lang="en-US" dirty="0"/>
              <a:t> </a:t>
            </a:r>
            <a:br>
              <a:rPr lang="en-US" dirty="0"/>
            </a:br>
            <a:r>
              <a:rPr lang="en-US" dirty="0"/>
              <a:t>Range: </a:t>
            </a:r>
            <a:r>
              <a:rPr lang="en-US" b="1" dirty="0"/>
              <a:t>Unlimited</a:t>
            </a:r>
            <a:r>
              <a:rPr lang="en-US" dirty="0"/>
              <a:t> </a:t>
            </a:r>
            <a:br>
              <a:rPr lang="en-US" dirty="0"/>
            </a:br>
            <a:r>
              <a:rPr lang="en-US" dirty="0"/>
              <a:t>Components: </a:t>
            </a:r>
            <a:r>
              <a:rPr lang="en-US" b="1" dirty="0"/>
              <a:t>V, S, M (a pair of linked silver rings)</a:t>
            </a:r>
            <a:r>
              <a:rPr lang="en-US" dirty="0"/>
              <a:t> </a:t>
            </a:r>
            <a:br>
              <a:rPr lang="en-US" dirty="0"/>
            </a:br>
            <a:r>
              <a:rPr lang="en-US" dirty="0"/>
              <a:t>Duration: </a:t>
            </a:r>
            <a:r>
              <a:rPr lang="en-US" b="1" dirty="0"/>
              <a:t>24 hours</a:t>
            </a:r>
            <a:r>
              <a:rPr lang="en-US" dirty="0"/>
              <a:t> </a:t>
            </a:r>
          </a:p>
          <a:p>
            <a:pPr marL="0" indent="0">
              <a:buNone/>
            </a:pPr>
            <a:r>
              <a:rPr lang="en-US" dirty="0"/>
              <a:t>You create a telepathic link between yourself and a willing creature with which you are familiar.</a:t>
            </a:r>
            <a:br>
              <a:rPr lang="en-US" dirty="0"/>
            </a:br>
            <a:r>
              <a:rPr lang="en-US" dirty="0"/>
              <a:t>The creature can be anywhere on the same plane of existence as you. The spell ends if you or the target are no longer on the same plane.</a:t>
            </a:r>
            <a:br>
              <a:rPr lang="en-US" dirty="0"/>
            </a:br>
            <a:br>
              <a:rPr lang="en-US" dirty="0"/>
            </a:br>
            <a:r>
              <a:rPr lang="en-US" dirty="0"/>
              <a:t>Until the spell ends, you and the target can instantaneously share words, images, sounds, and other sensory messages with one another through the link, and the target recognizes you as the creature it is communicating with. </a:t>
            </a:r>
            <a:r>
              <a:rPr lang="en-US"/>
              <a:t>The spell enables a creature with an Intelligence score of at least 1 to understand the meaning of your words and take in the scope of any sensory messages you send to it.</a:t>
            </a: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715725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29209</TotalTime>
  <Words>46445</Words>
  <Application>Microsoft Macintosh PowerPoint</Application>
  <PresentationFormat>Widescreen</PresentationFormat>
  <Paragraphs>1213</Paragraphs>
  <Slides>210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210</vt:i4>
      </vt:variant>
    </vt:vector>
  </HeadingPairs>
  <TitlesOfParts>
    <vt:vector size="214"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8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2 continued</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continued</vt:lpstr>
      <vt:lpstr>Transmutation level 2 spells (Cleric only)</vt:lpstr>
      <vt:lpstr>Transmutation level 3 spells</vt:lpstr>
      <vt:lpstr>Transmutation level 3 continued</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410</cp:revision>
  <dcterms:created xsi:type="dcterms:W3CDTF">2019-12-13T03:40:44Z</dcterms:created>
  <dcterms:modified xsi:type="dcterms:W3CDTF">2020-10-10T16:04:01Z</dcterms:modified>
</cp:coreProperties>
</file>